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80" r:id="rId5"/>
    <p:sldId id="281" r:id="rId6"/>
    <p:sldId id="282" r:id="rId7"/>
    <p:sldId id="259" r:id="rId8"/>
    <p:sldId id="279" r:id="rId9"/>
    <p:sldId id="261" r:id="rId10"/>
    <p:sldId id="262" r:id="rId11"/>
    <p:sldId id="273" r:id="rId12"/>
    <p:sldId id="274" r:id="rId13"/>
    <p:sldId id="275" r:id="rId14"/>
    <p:sldId id="272" r:id="rId15"/>
    <p:sldId id="276"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8925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409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217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316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029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video" Target="../media/media10.mp4"/><Relationship Id="rId7" Type="http://schemas.openxmlformats.org/officeDocument/2006/relationships/image" Target="../media/image14.png"/><Relationship Id="rId2" Type="http://schemas.microsoft.com/office/2007/relationships/media" Target="../media/media10.mp4"/><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video" Target="../media/media11.mp4"/><Relationship Id="rId7" Type="http://schemas.openxmlformats.org/officeDocument/2006/relationships/image" Target="../media/image15.png"/><Relationship Id="rId2" Type="http://schemas.microsoft.com/office/2007/relationships/media" Target="../media/media11.mp4"/><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video" Target="../media/media12.mp4"/><Relationship Id="rId7" Type="http://schemas.openxmlformats.org/officeDocument/2006/relationships/image" Target="../media/image16.png"/><Relationship Id="rId2" Type="http://schemas.microsoft.com/office/2007/relationships/media" Target="../media/media12.mp4"/><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video" Target="../media/media13.mp4"/><Relationship Id="rId7" Type="http://schemas.openxmlformats.org/officeDocument/2006/relationships/image" Target="../media/image3.png"/><Relationship Id="rId2" Type="http://schemas.microsoft.com/office/2007/relationships/media" Target="../media/media13.mp4"/><Relationship Id="rId1" Type="http://schemas.openxmlformats.org/officeDocument/2006/relationships/tags" Target="../tags/tag14.xml"/><Relationship Id="rId6" Type="http://schemas.openxmlformats.org/officeDocument/2006/relationships/image" Target="../media/image17.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14.mp4"/><Relationship Id="rId7" Type="http://schemas.openxmlformats.org/officeDocument/2006/relationships/image" Target="../media/image19.png"/><Relationship Id="rId2" Type="http://schemas.microsoft.com/office/2007/relationships/media" Target="../media/media14.mp4"/><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video" Target="../media/media15.mp4"/><Relationship Id="rId7" Type="http://schemas.openxmlformats.org/officeDocument/2006/relationships/image" Target="../media/image20.png"/><Relationship Id="rId2" Type="http://schemas.microsoft.com/office/2007/relationships/media" Target="../media/media15.mp4"/><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video" Target="../media/media16.mp4"/><Relationship Id="rId7" Type="http://schemas.openxmlformats.org/officeDocument/2006/relationships/image" Target="../media/image21.png"/><Relationship Id="rId2" Type="http://schemas.microsoft.com/office/2007/relationships/media" Target="../media/media16.mp4"/><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video" Target="../media/media17.mp4"/><Relationship Id="rId7" Type="http://schemas.openxmlformats.org/officeDocument/2006/relationships/image" Target="../media/image22.png"/><Relationship Id="rId2" Type="http://schemas.microsoft.com/office/2007/relationships/media" Target="../media/media17.mp4"/><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8.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hyperlink" Target="https://us.norton.com/blog/privacy/security-breach" TargetMode="External"/><Relationship Id="rId5" Type="http://schemas.openxmlformats.org/officeDocument/2006/relationships/hyperlink" Target="https://www.a-lign.com/lp/iso27001-certification-process?utm_source=google&amp;utm_medium=cpc&amp;utm_campaign=GS-US-ISO27001-Tier2&amp;utm_term=iso%2027001%20process&amp;utm_content=engine:google" TargetMode="External"/><Relationship Id="rId4" Type="http://schemas.openxmlformats.org/officeDocument/2006/relationships/hyperlink" Target="https://wiki.sei.cmu.edu/confluence/display/cplusplus/CON55-CPP.+Preserve+thread+safety+and+liveness+when+using+condition+variables" TargetMode="External"/><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7.png"/><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8.png"/><Relationship Id="rId2" Type="http://schemas.microsoft.com/office/2007/relationships/media" Target="../media/media4.mp4"/><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9.png"/><Relationship Id="rId2" Type="http://schemas.microsoft.com/office/2007/relationships/media" Target="../media/media5.mp4"/><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7" Type="http://schemas.openxmlformats.org/officeDocument/2006/relationships/image" Target="../media/image10.png"/><Relationship Id="rId2" Type="http://schemas.microsoft.com/office/2007/relationships/media" Target="../media/media6.mp4"/><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7" Type="http://schemas.openxmlformats.org/officeDocument/2006/relationships/image" Target="../media/image11.png"/><Relationship Id="rId2" Type="http://schemas.microsoft.com/office/2007/relationships/media" Target="../media/media7.mp4"/><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video" Target="../media/media8.mp4"/><Relationship Id="rId7" Type="http://schemas.openxmlformats.org/officeDocument/2006/relationships/image" Target="../media/image12.png"/><Relationship Id="rId2" Type="http://schemas.microsoft.com/office/2007/relationships/media" Target="../media/media8.mp4"/><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video" Target="../media/media9.mp4"/><Relationship Id="rId7" Type="http://schemas.openxmlformats.org/officeDocument/2006/relationships/image" Target="../media/image13.png"/><Relationship Id="rId2" Type="http://schemas.microsoft.com/office/2007/relationships/media" Target="../media/media9.mp4"/><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199"/>
            <a:ext cx="8028039" cy="2276988"/>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Hong Luu</a:t>
            </a:r>
            <a:endParaRPr sz="1850" i="1" dirty="0"/>
          </a:p>
          <a:p>
            <a:pPr marL="0" lvl="0" indent="0" algn="l" rtl="0">
              <a:lnSpc>
                <a:spcPct val="70000"/>
              </a:lnSpc>
              <a:spcBef>
                <a:spcPts val="1000"/>
              </a:spcBef>
              <a:spcAft>
                <a:spcPts val="0"/>
              </a:spcAft>
              <a:buSzPts val="1850"/>
              <a:buNone/>
            </a:pPr>
            <a:r>
              <a:rPr lang="en-US" dirty="0"/>
              <a:t>This presentation introduces the core security principles, C++ coding standards, and authorization, authentication, and auditing standards, as well as data encryption standards, ensuring consistent and uniform implementation across all software development activities at Green Pace.</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9" name="Video 8">
            <a:hlinkClick r:id="" action="ppaction://media"/>
            <a:extLst>
              <a:ext uri="{FF2B5EF4-FFF2-40B4-BE49-F238E27FC236}">
                <a16:creationId xmlns:a16="http://schemas.microsoft.com/office/drawing/2014/main" id="{E818D04C-1809-2220-476D-F59F167F128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725854" y="3294974"/>
            <a:ext cx="1151652" cy="1151652"/>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631"/>
    </mc:Choice>
    <mc:Fallback xmlns="">
      <p:transition spd="slow" advTm="16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18897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3: Does the capacity of the collection accommodate its size appropriately?</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Procedure:</a:t>
            </a:r>
          </a:p>
          <a:p>
            <a:pPr marL="342900"/>
            <a:r>
              <a:rPr lang="en-US" dirty="0"/>
              <a:t>Test for 0, 1, 5, and 10 entries in the collection.</a:t>
            </a:r>
          </a:p>
          <a:p>
            <a:pPr marL="342900"/>
            <a:r>
              <a:rPr lang="en-US" dirty="0"/>
              <a:t>Compare the capacity with the current size.</a:t>
            </a:r>
          </a:p>
          <a:p>
            <a:pPr marL="342900"/>
            <a:endParaRPr lang="en-US" dirty="0"/>
          </a:p>
          <a:p>
            <a:pPr marL="0" lvl="0" indent="0" algn="l" rtl="0">
              <a:lnSpc>
                <a:spcPct val="90000"/>
              </a:lnSpc>
              <a:spcBef>
                <a:spcPts val="1000"/>
              </a:spcBef>
              <a:spcAft>
                <a:spcPts val="0"/>
              </a:spcAft>
              <a:buSzPts val="1800"/>
              <a:buNone/>
            </a:pPr>
            <a:r>
              <a:rPr lang="en-US" dirty="0"/>
              <a:t>Result: Passed. Capacity is greater than or equal to current size in all cases.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5C3A654E-C22D-850A-99EA-08C7C266256E}"/>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63317" y="2868091"/>
            <a:ext cx="1594104" cy="1594104"/>
          </a:xfrm>
          <a:prstGeom prst="ellipse">
            <a:avLst/>
          </a:prstGeom>
        </p:spPr>
      </p:pic>
    </p:spTree>
    <p:custDataLst>
      <p:tags r:id="rId1"/>
    </p:custDataLst>
    <p:extLst>
      <p:ext uri="{BB962C8B-B14F-4D97-AF65-F5344CB8AC3E}">
        <p14:creationId xmlns:p14="http://schemas.microsoft.com/office/powerpoint/2010/main" val="2809583686"/>
      </p:ext>
    </p:extLst>
  </p:cSld>
  <p:clrMapOvr>
    <a:masterClrMapping/>
  </p:clrMapOvr>
  <mc:AlternateContent xmlns:mc="http://schemas.openxmlformats.org/markup-compatibility/2006" xmlns:p14="http://schemas.microsoft.com/office/powerpoint/2010/main">
    <mc:Choice Requires="p14">
      <p:transition spd="slow" p14:dur="2000" advTm="2476"/>
    </mc:Choice>
    <mc:Fallback xmlns="">
      <p:transition spd="slow" advTm="2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4: Does resizing the collection increase its size?</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Procedure:</a:t>
            </a:r>
          </a:p>
          <a:p>
            <a:pPr marL="342900"/>
            <a:r>
              <a:rPr lang="en-US" dirty="0"/>
              <a:t>Resize the collection to increase its size by 5.</a:t>
            </a:r>
          </a:p>
          <a:p>
            <a:pPr marL="342900"/>
            <a:r>
              <a:rPr lang="en-US" dirty="0"/>
              <a:t>Check if the new size matches the expected size.</a:t>
            </a:r>
          </a:p>
          <a:p>
            <a:pPr marL="342900"/>
            <a:endParaRPr lang="en-US" dirty="0"/>
          </a:p>
          <a:p>
            <a:pPr marL="0" lvl="0" indent="0" algn="l" rtl="0">
              <a:lnSpc>
                <a:spcPct val="90000"/>
              </a:lnSpc>
              <a:spcBef>
                <a:spcPts val="1000"/>
              </a:spcBef>
              <a:spcAft>
                <a:spcPts val="0"/>
              </a:spcAft>
              <a:buSzPts val="1800"/>
              <a:buNone/>
            </a:pPr>
            <a:r>
              <a:rPr lang="en-US" dirty="0"/>
              <a:t>Result: Passed. Collection size increased as expected.</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6361FF74-80F8-E2B8-8CBB-3C55A21EF00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9806497" y="2584704"/>
            <a:ext cx="2057400" cy="2057400"/>
          </a:xfrm>
          <a:prstGeom prst="ellipse">
            <a:avLst/>
          </a:prstGeom>
        </p:spPr>
      </p:pic>
    </p:spTree>
    <p:custDataLst>
      <p:tags r:id="rId1"/>
    </p:custDataLst>
    <p:extLst>
      <p:ext uri="{BB962C8B-B14F-4D97-AF65-F5344CB8AC3E}">
        <p14:creationId xmlns:p14="http://schemas.microsoft.com/office/powerpoint/2010/main" val="620993385"/>
      </p:ext>
    </p:extLst>
  </p:cSld>
  <p:clrMapOvr>
    <a:masterClrMapping/>
  </p:clrMapOvr>
  <mc:AlternateContent xmlns:mc="http://schemas.openxmlformats.org/markup-compatibility/2006" xmlns:p14="http://schemas.microsoft.com/office/powerpoint/2010/main">
    <mc:Choice Requires="p14">
      <p:transition spd="slow" p14:dur="2000" advTm="2307"/>
    </mc:Choice>
    <mc:Fallback xmlns="">
      <p:transition spd="slow" advTm="2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5: Does resizing the collection decrease its size?</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Procedure:</a:t>
            </a:r>
          </a:p>
          <a:p>
            <a:pPr marL="342900"/>
            <a:r>
              <a:rPr lang="en-US" dirty="0"/>
              <a:t>Resize the collection to decrease its size by 5.</a:t>
            </a:r>
          </a:p>
          <a:p>
            <a:pPr marL="342900"/>
            <a:r>
              <a:rPr lang="en-US" dirty="0"/>
              <a:t>Verify if the new size matches the expected size.</a:t>
            </a:r>
          </a:p>
          <a:p>
            <a:pPr marL="342900"/>
            <a:endParaRPr lang="en-US" dirty="0"/>
          </a:p>
          <a:p>
            <a:pPr marL="0" lvl="0" indent="0" algn="l" rtl="0">
              <a:lnSpc>
                <a:spcPct val="90000"/>
              </a:lnSpc>
              <a:spcBef>
                <a:spcPts val="1000"/>
              </a:spcBef>
              <a:spcAft>
                <a:spcPts val="0"/>
              </a:spcAft>
              <a:buSzPts val="1800"/>
              <a:buNone/>
            </a:pPr>
            <a:r>
              <a:rPr lang="en-US" dirty="0"/>
              <a:t>Result: Passed. Collection size decreased as expected.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Video 12">
            <a:hlinkClick r:id="" action="ppaction://media"/>
            <a:extLst>
              <a:ext uri="{FF2B5EF4-FFF2-40B4-BE49-F238E27FC236}">
                <a16:creationId xmlns:a16="http://schemas.microsoft.com/office/drawing/2014/main" id="{F62683B5-ECEF-BD33-1C01-5B4AD53429F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9909638" y="3279056"/>
            <a:ext cx="1549859" cy="1549859"/>
          </a:xfrm>
          <a:prstGeom prst="ellipse">
            <a:avLst/>
          </a:prstGeom>
        </p:spPr>
      </p:pic>
    </p:spTree>
    <p:custDataLst>
      <p:tags r:id="rId1"/>
    </p:custDataLst>
    <p:extLst>
      <p:ext uri="{BB962C8B-B14F-4D97-AF65-F5344CB8AC3E}">
        <p14:creationId xmlns:p14="http://schemas.microsoft.com/office/powerpoint/2010/main" val="2792761594"/>
      </p:ext>
    </p:extLst>
  </p:cSld>
  <p:clrMapOvr>
    <a:masterClrMapping/>
  </p:clrMapOvr>
  <mc:AlternateContent xmlns:mc="http://schemas.openxmlformats.org/markup-compatibility/2006" xmlns:p14="http://schemas.microsoft.com/office/powerpoint/2010/main">
    <mc:Choice Requires="p14">
      <p:transition spd="slow" p14:dur="2000" advTm="6973"/>
    </mc:Choice>
    <mc:Fallback xmlns="">
      <p:transition spd="slow" advTm="6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Video 8">
            <a:hlinkClick r:id="" action="ppaction://media"/>
            <a:extLst>
              <a:ext uri="{FF2B5EF4-FFF2-40B4-BE49-F238E27FC236}">
                <a16:creationId xmlns:a16="http://schemas.microsoft.com/office/drawing/2014/main" id="{01DFDA6C-DA02-81FE-E89A-B73EC8BB496C}"/>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347074" y="3394280"/>
            <a:ext cx="1623601" cy="1623601"/>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971"/>
    </mc:Choice>
    <mc:Fallback xmlns="">
      <p:transition spd="slow" advTm="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sz="2400" dirty="0"/>
              <a:t>Integrating automation into the DevOps process ensures that security standards are consistently applied without the need for manual oversight. Automated tools can scan for vulnerabilities during the design phase, verify the security of components in the build stage, and continuously test for weaknesses before deployment. In the live environment, automated monitoring systems vigilantly track activities to detect security threats. Should an issue arise, automated mechanisms are in place to swiftly address and resolve the problem, maintaining system stability and upholding security </a:t>
            </a:r>
            <a:r>
              <a:rPr lang="en-US" sz="2400"/>
              <a:t>protocols efficiently.</a:t>
            </a:r>
            <a:endParaRPr sz="2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3" name="Video 22">
            <a:hlinkClick r:id="" action="ppaction://media"/>
            <a:extLst>
              <a:ext uri="{FF2B5EF4-FFF2-40B4-BE49-F238E27FC236}">
                <a16:creationId xmlns:a16="http://schemas.microsoft.com/office/drawing/2014/main" id="{4C4A3C4B-65F9-2E6D-D848-2FEBDEB2BE6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7795352" y="5426038"/>
            <a:ext cx="1335178" cy="1335178"/>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72"/>
    </mc:Choice>
    <mc:Fallback xmlns="">
      <p:transition spd="slow" advTm="18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74426" y="4438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706974" y="1422825"/>
            <a:ext cx="10820400" cy="524344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None/>
            </a:pPr>
            <a:r>
              <a:rPr lang="en-US" sz="1200" dirty="0">
                <a:latin typeface="Century Gothic" panose="020B0502020202020204" pitchFamily="34" charset="0"/>
              </a:rPr>
              <a:t>Problems:</a:t>
            </a:r>
          </a:p>
          <a:p>
            <a:pPr marL="228600" lvl="0" indent="-228600" algn="l" rtl="0">
              <a:lnSpc>
                <a:spcPct val="90000"/>
              </a:lnSpc>
              <a:spcBef>
                <a:spcPts val="0"/>
              </a:spcBef>
              <a:spcAft>
                <a:spcPts val="0"/>
              </a:spcAft>
              <a:buClr>
                <a:schemeClr val="lt1"/>
              </a:buClr>
              <a:buSzPts val="2000"/>
              <a:buChar char="•"/>
            </a:pPr>
            <a:endParaRPr lang="en-US" sz="12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High severity and likelihood for STD-002-CPP, STD-004-CPP, STD-005-CPP, and STD-006-CPP.</a:t>
            </a: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Low severity but high priority for STD-001-CPP and STD-010-CPP.</a:t>
            </a:r>
          </a:p>
          <a:p>
            <a:pPr marL="0" lvl="0" indent="0" algn="l" rtl="0">
              <a:lnSpc>
                <a:spcPct val="90000"/>
              </a:lnSpc>
              <a:spcBef>
                <a:spcPts val="0"/>
              </a:spcBef>
              <a:spcAft>
                <a:spcPts val="0"/>
              </a:spcAft>
              <a:buClr>
                <a:schemeClr val="lt1"/>
              </a:buClr>
              <a:buSzPts val="2000"/>
              <a:buNone/>
            </a:pPr>
            <a:endParaRPr lang="en-US" sz="12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200" dirty="0">
                <a:latin typeface="Century Gothic" panose="020B0502020202020204" pitchFamily="34" charset="0"/>
              </a:rPr>
              <a:t>Solutions:</a:t>
            </a:r>
          </a:p>
          <a:p>
            <a:pPr marL="228600" lvl="0" indent="-228600" algn="l" rtl="0">
              <a:lnSpc>
                <a:spcPct val="90000"/>
              </a:lnSpc>
              <a:spcBef>
                <a:spcPts val="0"/>
              </a:spcBef>
              <a:spcAft>
                <a:spcPts val="0"/>
              </a:spcAft>
              <a:buClr>
                <a:schemeClr val="lt1"/>
              </a:buClr>
              <a:buSzPts val="2000"/>
              <a:buChar char="•"/>
            </a:pPr>
            <a:endParaRPr lang="en-US" sz="12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Immediate action needed for rules with high severity and likelihood.</a:t>
            </a: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Prioritize remediation based on severity, likelihood, and priority.</a:t>
            </a:r>
          </a:p>
          <a:p>
            <a:pPr marL="0" lvl="0" indent="0" algn="l" rtl="0">
              <a:lnSpc>
                <a:spcPct val="90000"/>
              </a:lnSpc>
              <a:spcBef>
                <a:spcPts val="0"/>
              </a:spcBef>
              <a:spcAft>
                <a:spcPts val="0"/>
              </a:spcAft>
              <a:buClr>
                <a:schemeClr val="lt1"/>
              </a:buClr>
              <a:buSzPts val="2000"/>
              <a:buNone/>
            </a:pPr>
            <a:endParaRPr lang="en-US" sz="12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200" dirty="0">
                <a:latin typeface="Century Gothic" panose="020B0502020202020204" pitchFamily="34" charset="0"/>
              </a:rPr>
              <a:t>Benefits of Acting Now:</a:t>
            </a:r>
          </a:p>
          <a:p>
            <a:pPr marL="228600" lvl="0" indent="-228600" algn="l" rtl="0">
              <a:lnSpc>
                <a:spcPct val="90000"/>
              </a:lnSpc>
              <a:spcBef>
                <a:spcPts val="0"/>
              </a:spcBef>
              <a:spcAft>
                <a:spcPts val="0"/>
              </a:spcAft>
              <a:buClr>
                <a:schemeClr val="lt1"/>
              </a:buClr>
              <a:buSzPts val="2000"/>
              <a:buChar char="•"/>
            </a:pPr>
            <a:endParaRPr lang="en-US" sz="12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Mitigation of high-risk vulnerabilities.</a:t>
            </a: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Enhanced code quality and reliability.</a:t>
            </a:r>
          </a:p>
          <a:p>
            <a:pPr marL="0" lvl="0" indent="0" algn="l" rtl="0">
              <a:lnSpc>
                <a:spcPct val="90000"/>
              </a:lnSpc>
              <a:spcBef>
                <a:spcPts val="0"/>
              </a:spcBef>
              <a:spcAft>
                <a:spcPts val="0"/>
              </a:spcAft>
              <a:buClr>
                <a:schemeClr val="lt1"/>
              </a:buClr>
              <a:buSzPts val="2000"/>
              <a:buNone/>
            </a:pPr>
            <a:endParaRPr lang="en-US" sz="12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200" dirty="0">
                <a:latin typeface="Century Gothic" panose="020B0502020202020204" pitchFamily="34" charset="0"/>
              </a:rPr>
              <a:t>Risks of Waiting:</a:t>
            </a:r>
          </a:p>
          <a:p>
            <a:pPr marL="228600" lvl="0" indent="-228600" algn="l" rtl="0">
              <a:lnSpc>
                <a:spcPct val="90000"/>
              </a:lnSpc>
              <a:spcBef>
                <a:spcPts val="0"/>
              </a:spcBef>
              <a:spcAft>
                <a:spcPts val="0"/>
              </a:spcAft>
              <a:buClr>
                <a:schemeClr val="lt1"/>
              </a:buClr>
              <a:buSzPts val="2000"/>
              <a:buChar char="•"/>
            </a:pPr>
            <a:endParaRPr lang="en-US" sz="12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Increased likelihood of security breaches or software failures.</a:t>
            </a: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Potential impact on system stability and performance.</a:t>
            </a:r>
          </a:p>
          <a:p>
            <a:pPr marL="0" lvl="0" indent="0" algn="l" rtl="0">
              <a:lnSpc>
                <a:spcPct val="90000"/>
              </a:lnSpc>
              <a:spcBef>
                <a:spcPts val="0"/>
              </a:spcBef>
              <a:spcAft>
                <a:spcPts val="0"/>
              </a:spcAft>
              <a:buClr>
                <a:schemeClr val="lt1"/>
              </a:buClr>
              <a:buSzPts val="2000"/>
              <a:buNone/>
            </a:pPr>
            <a:endParaRPr lang="en-US" sz="12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200" dirty="0">
                <a:latin typeface="Century Gothic" panose="020B0502020202020204" pitchFamily="34" charset="0"/>
              </a:rPr>
              <a:t>Strategy Lacking:</a:t>
            </a:r>
          </a:p>
          <a:p>
            <a:pPr marL="228600" lvl="0" indent="-228600" algn="l" rtl="0">
              <a:lnSpc>
                <a:spcPct val="90000"/>
              </a:lnSpc>
              <a:spcBef>
                <a:spcPts val="0"/>
              </a:spcBef>
              <a:spcAft>
                <a:spcPts val="0"/>
              </a:spcAft>
              <a:buClr>
                <a:schemeClr val="lt1"/>
              </a:buClr>
              <a:buSzPts val="2000"/>
              <a:buChar char="•"/>
            </a:pPr>
            <a:endParaRPr lang="en-US" sz="12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Lack of detailed plan for addressing specific vulnerabilities.</a:t>
            </a: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Missing assessment of potential impact on system functionality.</a:t>
            </a:r>
          </a:p>
          <a:p>
            <a:pPr marL="0" lvl="0" indent="0" algn="l" rtl="0">
              <a:lnSpc>
                <a:spcPct val="90000"/>
              </a:lnSpc>
              <a:spcBef>
                <a:spcPts val="0"/>
              </a:spcBef>
              <a:spcAft>
                <a:spcPts val="0"/>
              </a:spcAft>
              <a:buClr>
                <a:schemeClr val="lt1"/>
              </a:buClr>
              <a:buSzPts val="2000"/>
              <a:buNone/>
            </a:pPr>
            <a:endParaRPr lang="en-US" sz="12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200" dirty="0">
                <a:latin typeface="Century Gothic" panose="020B0502020202020204" pitchFamily="34" charset="0"/>
              </a:rPr>
              <a:t>Steps to Be Taken:</a:t>
            </a:r>
          </a:p>
          <a:p>
            <a:pPr marL="228600" lvl="0" indent="-228600" algn="l" rtl="0">
              <a:lnSpc>
                <a:spcPct val="90000"/>
              </a:lnSpc>
              <a:spcBef>
                <a:spcPts val="0"/>
              </a:spcBef>
              <a:spcAft>
                <a:spcPts val="0"/>
              </a:spcAft>
              <a:buClr>
                <a:schemeClr val="lt1"/>
              </a:buClr>
              <a:buSzPts val="2000"/>
              <a:buChar char="•"/>
            </a:pPr>
            <a:endParaRPr lang="en-US" sz="12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Develop a prioritized remediation plan.</a:t>
            </a: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Allocate resources for addressing high-risk vulnerabilities.</a:t>
            </a: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Implement coding standards and best practices to prevent future issues.</a:t>
            </a:r>
          </a:p>
          <a:p>
            <a:pPr marL="228600" lvl="0" indent="-228600" algn="l" rtl="0">
              <a:lnSpc>
                <a:spcPct val="90000"/>
              </a:lnSpc>
              <a:spcBef>
                <a:spcPts val="0"/>
              </a:spcBef>
              <a:spcAft>
                <a:spcPts val="0"/>
              </a:spcAft>
              <a:buClr>
                <a:schemeClr val="lt1"/>
              </a:buClr>
              <a:buSzPts val="2000"/>
              <a:buChar char="•"/>
            </a:pPr>
            <a:r>
              <a:rPr lang="en-US" sz="1200" dirty="0">
                <a:latin typeface="Century Gothic" panose="020B0502020202020204" pitchFamily="34" charset="0"/>
              </a:rPr>
              <a:t>Regularly review and update risk assessments to ensure ongoing compliance and security.</a:t>
            </a:r>
            <a:endParaRPr sz="1200" dirty="0">
              <a:latin typeface="Century Gothic" panose="020B0502020202020204" pitchFamily="34" charset="0"/>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Video 6">
            <a:hlinkClick r:id="" action="ppaction://media"/>
            <a:extLst>
              <a:ext uri="{FF2B5EF4-FFF2-40B4-BE49-F238E27FC236}">
                <a16:creationId xmlns:a16="http://schemas.microsoft.com/office/drawing/2014/main" id="{431D26CE-A577-371A-B8BE-AB92A12BBA4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9783207" y="3156155"/>
            <a:ext cx="1461258" cy="1461258"/>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411"/>
    </mc:Choice>
    <mc:Fallback xmlns="">
      <p:transition spd="slow" advTm="20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914400" lvl="2" indent="0" algn="l" rtl="0">
              <a:lnSpc>
                <a:spcPct val="90000"/>
              </a:lnSpc>
              <a:spcBef>
                <a:spcPts val="0"/>
              </a:spcBef>
              <a:spcAft>
                <a:spcPts val="0"/>
              </a:spcAft>
              <a:buClr>
                <a:schemeClr val="lt1"/>
              </a:buClr>
              <a:buSzPts val="1800"/>
              <a:buNone/>
            </a:pPr>
            <a:r>
              <a:rPr lang="en-US" sz="2000" dirty="0"/>
              <a:t>Current Gap Analysis:</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Inadequate security monitoring and auditing procedures.</a:t>
            </a:r>
          </a:p>
          <a:p>
            <a:pPr marL="1143000" lvl="2" indent="-228600" algn="l" rtl="0">
              <a:lnSpc>
                <a:spcPct val="90000"/>
              </a:lnSpc>
              <a:spcBef>
                <a:spcPts val="0"/>
              </a:spcBef>
              <a:spcAft>
                <a:spcPts val="0"/>
              </a:spcAft>
              <a:buClr>
                <a:schemeClr val="lt1"/>
              </a:buClr>
              <a:buSzPts val="1800"/>
              <a:buChar char="•"/>
            </a:pPr>
            <a:r>
              <a:rPr lang="en-US" sz="2000" dirty="0"/>
              <a:t>Limited continuous monitoring leaves systems vulnerable.</a:t>
            </a:r>
          </a:p>
          <a:p>
            <a:pPr marL="1143000" lvl="2" indent="-228600" algn="l" rtl="0">
              <a:lnSpc>
                <a:spcPct val="90000"/>
              </a:lnSpc>
              <a:spcBef>
                <a:spcPts val="0"/>
              </a:spcBef>
              <a:spcAft>
                <a:spcPts val="0"/>
              </a:spcAft>
              <a:buClr>
                <a:schemeClr val="lt1"/>
              </a:buClr>
              <a:buSzPts val="1800"/>
              <a:buChar char="•"/>
            </a:pPr>
            <a:r>
              <a:rPr lang="en-US" sz="2000" dirty="0"/>
              <a:t>Risks of undetected security threats and breaches.</a:t>
            </a:r>
          </a:p>
          <a:p>
            <a:pPr marL="1143000" lvl="2" indent="-228600" algn="l" rtl="0">
              <a:lnSpc>
                <a:spcPct val="90000"/>
              </a:lnSpc>
              <a:spcBef>
                <a:spcPts val="0"/>
              </a:spcBef>
              <a:spcAft>
                <a:spcPts val="0"/>
              </a:spcAft>
              <a:buClr>
                <a:schemeClr val="lt1"/>
              </a:buClr>
              <a:buSzPts val="1800"/>
              <a:buChar char="•"/>
            </a:pPr>
            <a:endParaRPr lang="en-US" sz="2000" dirty="0"/>
          </a:p>
          <a:p>
            <a:pPr marL="914400" lvl="2" indent="0" algn="l" rtl="0">
              <a:lnSpc>
                <a:spcPct val="90000"/>
              </a:lnSpc>
              <a:spcBef>
                <a:spcPts val="0"/>
              </a:spcBef>
              <a:spcAft>
                <a:spcPts val="0"/>
              </a:spcAft>
              <a:buClr>
                <a:schemeClr val="lt1"/>
              </a:buClr>
              <a:buSzPts val="1800"/>
              <a:buNone/>
            </a:pPr>
            <a:r>
              <a:rPr lang="en-US" sz="2000" dirty="0"/>
              <a:t>Real-World Example:</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Equifax breach (2017) highlights the importance of vigilant  monitoring.</a:t>
            </a:r>
          </a:p>
          <a:p>
            <a:pPr marL="1143000" lvl="2" indent="-228600" algn="l" rtl="0">
              <a:lnSpc>
                <a:spcPct val="90000"/>
              </a:lnSpc>
              <a:spcBef>
                <a:spcPts val="0"/>
              </a:spcBef>
              <a:spcAft>
                <a:spcPts val="0"/>
              </a:spcAft>
              <a:buClr>
                <a:schemeClr val="lt1"/>
              </a:buClr>
              <a:buSzPts val="1800"/>
              <a:buChar char="•"/>
            </a:pPr>
            <a:r>
              <a:rPr lang="en-US" sz="2000" dirty="0"/>
              <a:t>Failure to detect unauthorized access led to massive data exposure.</a:t>
            </a:r>
          </a:p>
          <a:p>
            <a:pPr marL="914400" lvl="2" indent="0" algn="l" rtl="0">
              <a:lnSpc>
                <a:spcPct val="90000"/>
              </a:lnSpc>
              <a:spcBef>
                <a:spcPts val="0"/>
              </a:spcBef>
              <a:spcAft>
                <a:spcPts val="0"/>
              </a:spcAft>
              <a:buClr>
                <a:schemeClr val="lt1"/>
              </a:buClr>
              <a:buSzPts val="1800"/>
              <a:buNone/>
            </a:pPr>
            <a:endParaRPr lang="en-US" sz="2000" dirty="0"/>
          </a:p>
          <a:p>
            <a:pPr marL="914400" lvl="2" indent="0" algn="l" rtl="0">
              <a:lnSpc>
                <a:spcPct val="90000"/>
              </a:lnSpc>
              <a:spcBef>
                <a:spcPts val="0"/>
              </a:spcBef>
              <a:spcAft>
                <a:spcPts val="0"/>
              </a:spcAft>
              <a:buClr>
                <a:schemeClr val="lt1"/>
              </a:buClr>
              <a:buSzPts val="1800"/>
              <a:buNone/>
            </a:pPr>
            <a:r>
              <a:rPr lang="en-US" sz="2000" dirty="0"/>
              <a:t>Future Potential Gaps and Improvements:</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Enhance monitoring with intrusion detection systems.</a:t>
            </a:r>
          </a:p>
          <a:p>
            <a:pPr marL="1143000" lvl="2" indent="-228600" algn="l" rtl="0">
              <a:lnSpc>
                <a:spcPct val="90000"/>
              </a:lnSpc>
              <a:spcBef>
                <a:spcPts val="0"/>
              </a:spcBef>
              <a:spcAft>
                <a:spcPts val="0"/>
              </a:spcAft>
              <a:buClr>
                <a:schemeClr val="lt1"/>
              </a:buClr>
              <a:buSzPts val="1800"/>
              <a:buChar char="•"/>
            </a:pPr>
            <a:r>
              <a:rPr lang="en-US" sz="2000" dirty="0"/>
              <a:t>Implement regular security audits.</a:t>
            </a:r>
          </a:p>
          <a:p>
            <a:pPr marL="1143000" lvl="2" indent="-228600" algn="l" rtl="0">
              <a:lnSpc>
                <a:spcPct val="90000"/>
              </a:lnSpc>
              <a:spcBef>
                <a:spcPts val="0"/>
              </a:spcBef>
              <a:spcAft>
                <a:spcPts val="0"/>
              </a:spcAft>
              <a:buClr>
                <a:schemeClr val="lt1"/>
              </a:buClr>
              <a:buSzPts val="1800"/>
              <a:buChar char="•"/>
            </a:pPr>
            <a:r>
              <a:rPr lang="en-US" sz="2000" dirty="0"/>
              <a:t>Proactively learn from real-world incidents.</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6" name="Video 25">
            <a:hlinkClick r:id="" action="ppaction://media"/>
            <a:extLst>
              <a:ext uri="{FF2B5EF4-FFF2-40B4-BE49-F238E27FC236}">
                <a16:creationId xmlns:a16="http://schemas.microsoft.com/office/drawing/2014/main" id="{3F1D5A4F-39B5-0B5F-B870-119E8A802F9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476270" y="2949677"/>
            <a:ext cx="1417123" cy="1417123"/>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764"/>
    </mc:Choice>
    <mc:Fallback xmlns="">
      <p:transition spd="slow" advTm="18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sz="3200" dirty="0"/>
              <a:t>To prevent future problems, adopting standards such as ISO/IEC 27001 for information security management is essential. This standard provides a systematic approach to managing sensitive company information, ensuring its confidentiality, integrity, and availability.</a:t>
            </a:r>
            <a:endParaRPr sz="32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Video 8">
            <a:hlinkClick r:id="" action="ppaction://media"/>
            <a:extLst>
              <a:ext uri="{FF2B5EF4-FFF2-40B4-BE49-F238E27FC236}">
                <a16:creationId xmlns:a16="http://schemas.microsoft.com/office/drawing/2014/main" id="{4F4BFE0E-EF85-28DE-A953-23DCF880FD6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7777315" y="4989869"/>
            <a:ext cx="1756337" cy="1756337"/>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708"/>
    </mc:Choice>
    <mc:Fallback xmlns="">
      <p:transition spd="slow" advTm="14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200000"/>
              </a:lnSpc>
              <a:spcBef>
                <a:spcPts val="0"/>
              </a:spcBef>
              <a:spcAft>
                <a:spcPts val="0"/>
              </a:spcAft>
              <a:buClr>
                <a:schemeClr val="lt1"/>
              </a:buClr>
              <a:buSzPts val="2200"/>
              <a:buChar char="•"/>
            </a:pPr>
            <a:r>
              <a:rPr lang="en-US" sz="1200" dirty="0"/>
              <a:t>CON55-CPP. Preserve thread safety and liveness when using condition variables - SEI CERT C++ Coding Standard - Confluence. (n.d.). Wiki.sei.cmu.edu. Retrieved March 24, 2024, from </a:t>
            </a:r>
            <a:r>
              <a:rPr lang="en-US" sz="1200" dirty="0">
                <a:hlinkClick r:id="rId4"/>
              </a:rPr>
              <a:t>https://wiki.sei.cmu.edu/confluence/display/cplusplus/CON55-CPP.+Preserve+thread+safety+and+liveness+when+using+condition+variables</a:t>
            </a:r>
            <a:endParaRPr lang="en-US" sz="1200" dirty="0"/>
          </a:p>
          <a:p>
            <a:pPr marL="228600" lvl="0" indent="-228600" algn="l" rtl="0">
              <a:lnSpc>
                <a:spcPct val="200000"/>
              </a:lnSpc>
              <a:spcBef>
                <a:spcPts val="0"/>
              </a:spcBef>
              <a:spcAft>
                <a:spcPts val="0"/>
              </a:spcAft>
              <a:buClr>
                <a:schemeClr val="lt1"/>
              </a:buClr>
              <a:buSzPts val="2200"/>
              <a:buChar char="•"/>
            </a:pPr>
            <a:endParaRPr lang="en-US" sz="1200" dirty="0"/>
          </a:p>
          <a:p>
            <a:pPr marL="228600" lvl="0" indent="-228600" algn="l" rtl="0">
              <a:lnSpc>
                <a:spcPct val="200000"/>
              </a:lnSpc>
              <a:spcBef>
                <a:spcPts val="0"/>
              </a:spcBef>
              <a:spcAft>
                <a:spcPts val="0"/>
              </a:spcAft>
              <a:buClr>
                <a:schemeClr val="lt1"/>
              </a:buClr>
              <a:buSzPts val="2200"/>
              <a:buChar char="•"/>
            </a:pPr>
            <a:r>
              <a:rPr lang="en-US" sz="1200" dirty="0"/>
              <a:t>The ISO 27001 Certification Process | A-LIGN Compliance &amp; Assessments. (n.d.). A-LIGN. </a:t>
            </a:r>
            <a:r>
              <a:rPr lang="en-US" sz="1200" dirty="0">
                <a:hlinkClick r:id="rId5"/>
              </a:rPr>
              <a:t>https://www.a-lign.com/lp/iso27001-certification-process?utm_source=google&amp;utm_medium=cpc&amp;utm_campaign=GS-US-ISO27001-Tier2&amp;utm_term=iso%2027001%20process&amp;utm_content=engine:google</a:t>
            </a:r>
            <a:endParaRPr lang="en-US" sz="1200" dirty="0"/>
          </a:p>
          <a:p>
            <a:pPr marL="228600" lvl="0" indent="-228600" algn="l" rtl="0">
              <a:lnSpc>
                <a:spcPct val="200000"/>
              </a:lnSpc>
              <a:spcBef>
                <a:spcPts val="0"/>
              </a:spcBef>
              <a:spcAft>
                <a:spcPts val="0"/>
              </a:spcAft>
              <a:buClr>
                <a:schemeClr val="lt1"/>
              </a:buClr>
              <a:buSzPts val="2200"/>
              <a:buChar char="•"/>
            </a:pPr>
            <a:endParaRPr lang="en-US" sz="1200" dirty="0"/>
          </a:p>
          <a:p>
            <a:pPr marL="228600" lvl="0" indent="-228600" algn="l" rtl="0">
              <a:lnSpc>
                <a:spcPct val="200000"/>
              </a:lnSpc>
              <a:spcBef>
                <a:spcPts val="0"/>
              </a:spcBef>
              <a:spcAft>
                <a:spcPts val="0"/>
              </a:spcAft>
              <a:buClr>
                <a:schemeClr val="lt1"/>
              </a:buClr>
              <a:buSzPts val="2200"/>
              <a:buChar char="•"/>
            </a:pPr>
            <a:r>
              <a:rPr lang="en-US" sz="1200" dirty="0"/>
              <a:t>What is a security breach? | Norton. (n.d.). Us.norton.com. </a:t>
            </a:r>
            <a:r>
              <a:rPr lang="en-US" sz="1200" dirty="0">
                <a:hlinkClick r:id="rId6"/>
              </a:rPr>
              <a:t>https://us.norton.com/blog/privacy/security-breach</a:t>
            </a:r>
            <a:endParaRPr lang="en-US" sz="1200" dirty="0"/>
          </a:p>
          <a:p>
            <a:pPr marL="228600" lvl="0" indent="-228600" algn="l" rtl="0">
              <a:lnSpc>
                <a:spcPct val="200000"/>
              </a:lnSpc>
              <a:spcBef>
                <a:spcPts val="0"/>
              </a:spcBef>
              <a:spcAft>
                <a:spcPts val="0"/>
              </a:spcAft>
              <a:buClr>
                <a:schemeClr val="lt1"/>
              </a:buClr>
              <a:buSzPts val="2200"/>
              <a:buChar char="•"/>
            </a:pPr>
            <a:endParaRPr lang="en-US" sz="1200" dirty="0"/>
          </a:p>
          <a:p>
            <a:pPr marL="228600" lvl="0" indent="-228600" algn="l" rtl="0">
              <a:lnSpc>
                <a:spcPct val="200000"/>
              </a:lnSpc>
              <a:spcBef>
                <a:spcPts val="0"/>
              </a:spcBef>
              <a:spcAft>
                <a:spcPts val="0"/>
              </a:spcAft>
              <a:buClr>
                <a:schemeClr val="lt1"/>
              </a:buClr>
              <a:buSzPts val="2200"/>
              <a:buChar char="•"/>
            </a:pPr>
            <a:endParaRPr lang="en-US" sz="1200" dirty="0"/>
          </a:p>
          <a:p>
            <a:pPr marL="228600" lvl="0" indent="-228600" algn="l" rtl="0">
              <a:lnSpc>
                <a:spcPct val="200000"/>
              </a:lnSpc>
              <a:spcBef>
                <a:spcPts val="0"/>
              </a:spcBef>
              <a:spcAft>
                <a:spcPts val="0"/>
              </a:spcAft>
              <a:buClr>
                <a:schemeClr val="lt1"/>
              </a:buClr>
              <a:buSzPts val="2200"/>
              <a:buChar char="•"/>
            </a:pPr>
            <a:endParaRPr lang="en-US" sz="1200" dirty="0"/>
          </a:p>
          <a:p>
            <a:pPr marL="228600" lvl="0" indent="-228600" algn="l" rtl="0">
              <a:lnSpc>
                <a:spcPct val="200000"/>
              </a:lnSpc>
              <a:spcBef>
                <a:spcPts val="0"/>
              </a:spcBef>
              <a:spcAft>
                <a:spcPts val="0"/>
              </a:spcAft>
              <a:buClr>
                <a:schemeClr val="lt1"/>
              </a:buClr>
              <a:buSzPts val="2200"/>
              <a:buChar char="•"/>
            </a:pPr>
            <a:endParaRPr lang="en-US" sz="1200"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Graphic 1">
            <a:extLst>
              <a:ext uri="{FF2B5EF4-FFF2-40B4-BE49-F238E27FC236}">
                <a16:creationId xmlns:a16="http://schemas.microsoft.com/office/drawing/2014/main" id="{60BDEA5A-B386-1BE5-7825-DB7468D82C93}"/>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rcRect l="21875" r="21875"/>
          <a:stretch>
            <a:fillRect/>
          </a:stretch>
        </p:blipFill>
        <p:spPr>
          <a:xfrm>
            <a:off x="9469657" y="4361799"/>
            <a:ext cx="1293028" cy="1293028"/>
          </a:xfrm>
          <a:prstGeom prst="ellipse">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Font typeface="Arial"/>
              <a:buNone/>
            </a:pPr>
            <a:r>
              <a:rPr lang="en-US" dirty="0"/>
              <a:t>Our new security policy at Green Pace addresses the need for strong measures in the face of evolving cybersecurity threats. It establishes core principles, coding standards, and authentication practices, supporting a defense-in-depth approach. This policy ensures secure development practices from design to maintenance.</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286865" y="3903405"/>
            <a:ext cx="5327035" cy="273320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0" name="Video 9">
            <a:hlinkClick r:id="" action="ppaction://media"/>
            <a:extLst>
              <a:ext uri="{FF2B5EF4-FFF2-40B4-BE49-F238E27FC236}">
                <a16:creationId xmlns:a16="http://schemas.microsoft.com/office/drawing/2014/main" id="{E7893BC3-B685-B24D-0E7D-F73CE4EE31B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564427" y="3793724"/>
            <a:ext cx="1293028" cy="1293028"/>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637"/>
    </mc:Choice>
    <mc:Fallback xmlns="">
      <p:transition spd="slow" advTm="23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nvGraphicFramePr>
        <p:xfrm>
          <a:off x="1805217" y="2344740"/>
          <a:ext cx="7835225" cy="37200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Century Gothic" panose="020B0502020202020204" pitchFamily="34" charset="0"/>
                        </a:rPr>
                        <a:t>Likely</a:t>
                      </a:r>
                      <a:endParaRPr sz="1400" u="none" strike="noStrike" cap="none"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2">
                              <a:lumMod val="75000"/>
                            </a:schemeClr>
                          </a:solidFill>
                          <a:latin typeface="Century Gothic" panose="020B0502020202020204" pitchFamily="34" charset="0"/>
                        </a:rPr>
                        <a:t>This section highlights high-severity risks that are probable and require immediate attention due to their significant potential impact on security.</a:t>
                      </a:r>
                      <a:endParaRPr sz="1600" u="none" strike="noStrike" cap="none" dirty="0">
                        <a:solidFill>
                          <a:schemeClr val="accent2">
                            <a:lumMod val="75000"/>
                          </a:schemeClr>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Century Gothic" panose="020B0502020202020204" pitchFamily="34" charset="0"/>
                        </a:rPr>
                        <a:t>Priority</a:t>
                      </a:r>
                      <a:endParaRPr sz="1400" u="none" strike="noStrike" cap="none"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2">
                              <a:lumMod val="75000"/>
                            </a:schemeClr>
                          </a:solidFill>
                          <a:latin typeface="Century Gothic" panose="020B0502020202020204" pitchFamily="34" charset="0"/>
                        </a:rPr>
                        <a:t>While less likely, these risks still require monitoring to ensure compliance and readiness.</a:t>
                      </a:r>
                      <a:endParaRPr sz="1600" u="none" strike="noStrike" cap="none" dirty="0">
                        <a:solidFill>
                          <a:schemeClr val="accent2">
                            <a:lumMod val="75000"/>
                          </a:schemeClr>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Century Gothic" panose="020B0502020202020204" pitchFamily="34" charset="0"/>
                        </a:rPr>
                        <a:t>Low priority</a:t>
                      </a:r>
                      <a:endParaRPr sz="1400" u="none" strike="noStrike" cap="none"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2">
                              <a:lumMod val="75000"/>
                            </a:schemeClr>
                          </a:solidFill>
                          <a:latin typeface="Century Gothic" panose="020B0502020202020204" pitchFamily="34" charset="0"/>
                        </a:rPr>
                        <a:t>Despite being unlikely, these risks necessitate attention to maintain security standards, though with lower urgency.</a:t>
                      </a:r>
                      <a:endParaRPr sz="1600" u="none" strike="noStrike" cap="none" dirty="0">
                        <a:solidFill>
                          <a:schemeClr val="accent2">
                            <a:lumMod val="75000"/>
                          </a:schemeClr>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latin typeface="Century Gothic" panose="020B0502020202020204" pitchFamily="34" charset="0"/>
                        </a:rPr>
                        <a:t>Unlikely</a:t>
                      </a:r>
                      <a:endParaRPr sz="1400" u="none" strike="noStrike" cap="none"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accent2">
                              <a:lumMod val="75000"/>
                            </a:schemeClr>
                          </a:solidFill>
                          <a:latin typeface="Century Gothic" panose="020B0502020202020204" pitchFamily="34" charset="0"/>
                        </a:rPr>
                        <a:t>These low-severity risks are improbable but should still be addressed over time to enhance security.</a:t>
                      </a:r>
                      <a:endParaRPr sz="1600" u="none" strike="noStrike" cap="none" dirty="0">
                        <a:solidFill>
                          <a:schemeClr val="accent2">
                            <a:lumMod val="75000"/>
                          </a:schemeClr>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E0B15F6A-F724-E053-F6B4-84107AE69E5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635497" y="3465422"/>
            <a:ext cx="1335178" cy="1335178"/>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409"/>
    </mc:Choice>
    <mc:Fallback xmlns="">
      <p:transition spd="slow" advTm="21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9FFF875D-4330-E1E1-C514-BD1D9E782F23}"/>
              </a:ext>
            </a:extLst>
          </p:cNvPr>
          <p:cNvSpPr>
            <a:spLocks noGrp="1"/>
          </p:cNvSpPr>
          <p:nvPr>
            <p:ph type="body" idx="1"/>
          </p:nvPr>
        </p:nvSpPr>
        <p:spPr>
          <a:xfrm>
            <a:off x="685800" y="1799430"/>
            <a:ext cx="4426974" cy="3899067"/>
          </a:xfrm>
        </p:spPr>
        <p:txBody>
          <a:bodyPr>
            <a:noAutofit/>
          </a:bodyPr>
          <a:lstStyle/>
          <a:p>
            <a:pPr marL="0" lvl="0" indent="0" algn="l" rtl="0">
              <a:lnSpc>
                <a:spcPct val="90000"/>
              </a:lnSpc>
              <a:spcBef>
                <a:spcPts val="0"/>
              </a:spcBef>
              <a:spcAft>
                <a:spcPts val="0"/>
              </a:spcAft>
              <a:buClr>
                <a:schemeClr val="lt1"/>
              </a:buClr>
              <a:buSzPts val="2200"/>
              <a:buNone/>
            </a:pPr>
            <a:r>
              <a:rPr lang="en-US" sz="1600" b="1" dirty="0">
                <a:solidFill>
                  <a:schemeClr val="bg1"/>
                </a:solidFill>
              </a:rPr>
              <a:t>Principles and Coding Standards Alignment:</a:t>
            </a:r>
          </a:p>
          <a:p>
            <a:pPr marL="228600" lvl="0" indent="-228600" algn="l" rtl="0">
              <a:lnSpc>
                <a:spcPct val="90000"/>
              </a:lnSpc>
              <a:spcBef>
                <a:spcPts val="0"/>
              </a:spcBef>
              <a:spcAft>
                <a:spcPts val="0"/>
              </a:spcAft>
              <a:buClr>
                <a:schemeClr val="lt1"/>
              </a:buClr>
              <a:buSzPts val="2200"/>
              <a:buChar char="•"/>
            </a:pPr>
            <a:endParaRPr lang="en-US" sz="1600" dirty="0">
              <a:solidFill>
                <a:schemeClr val="bg1"/>
              </a:solidFill>
            </a:endParaRPr>
          </a:p>
          <a:p>
            <a:pPr marL="0" lvl="0" indent="0" algn="l" rtl="0">
              <a:lnSpc>
                <a:spcPct val="90000"/>
              </a:lnSpc>
              <a:spcBef>
                <a:spcPts val="0"/>
              </a:spcBef>
              <a:spcAft>
                <a:spcPts val="0"/>
              </a:spcAft>
              <a:buClr>
                <a:schemeClr val="lt1"/>
              </a:buClr>
              <a:buSzPts val="2200"/>
              <a:buNone/>
            </a:pPr>
            <a:r>
              <a:rPr lang="en-US" sz="1600" dirty="0">
                <a:solidFill>
                  <a:schemeClr val="bg1"/>
                </a:solidFill>
              </a:rPr>
              <a:t>1. Validate Input Data</a:t>
            </a:r>
          </a:p>
          <a:p>
            <a:pPr marL="0" lvl="0" indent="0" algn="l" rtl="0">
              <a:lnSpc>
                <a:spcPct val="90000"/>
              </a:lnSpc>
              <a:spcBef>
                <a:spcPts val="0"/>
              </a:spcBef>
              <a:spcAft>
                <a:spcPts val="0"/>
              </a:spcAft>
              <a:buClr>
                <a:schemeClr val="lt1"/>
              </a:buClr>
              <a:buSzPts val="2200"/>
              <a:buNone/>
            </a:pPr>
            <a:r>
              <a:rPr lang="en-US" sz="1600" dirty="0">
                <a:solidFill>
                  <a:schemeClr val="bg1"/>
                </a:solidFill>
              </a:rPr>
              <a:t>Data Value [STD-002-CPP]</a:t>
            </a:r>
          </a:p>
          <a:p>
            <a:pPr marL="0" lvl="0" indent="0" algn="l" rtl="0">
              <a:lnSpc>
                <a:spcPct val="90000"/>
              </a:lnSpc>
              <a:spcBef>
                <a:spcPts val="0"/>
              </a:spcBef>
              <a:spcAft>
                <a:spcPts val="0"/>
              </a:spcAft>
              <a:buClr>
                <a:schemeClr val="lt1"/>
              </a:buClr>
              <a:buSzPts val="2200"/>
              <a:buNone/>
            </a:pPr>
            <a:endParaRPr lang="en-US" sz="1600" dirty="0">
              <a:solidFill>
                <a:schemeClr val="bg1"/>
              </a:solidFill>
            </a:endParaRPr>
          </a:p>
          <a:p>
            <a:pPr marL="0" lvl="0" indent="0" algn="l" rtl="0">
              <a:lnSpc>
                <a:spcPct val="90000"/>
              </a:lnSpc>
              <a:spcBef>
                <a:spcPts val="0"/>
              </a:spcBef>
              <a:spcAft>
                <a:spcPts val="0"/>
              </a:spcAft>
              <a:buClr>
                <a:schemeClr val="lt1"/>
              </a:buClr>
              <a:buSzPts val="2200"/>
              <a:buNone/>
            </a:pPr>
            <a:r>
              <a:rPr lang="en-US" sz="1600" dirty="0">
                <a:solidFill>
                  <a:schemeClr val="bg1"/>
                </a:solidFill>
              </a:rPr>
              <a:t>2. Heed Compiler Warnings</a:t>
            </a:r>
          </a:p>
          <a:p>
            <a:pPr marL="0" lvl="0" indent="0" algn="l" rtl="0">
              <a:lnSpc>
                <a:spcPct val="90000"/>
              </a:lnSpc>
              <a:spcBef>
                <a:spcPts val="0"/>
              </a:spcBef>
              <a:spcAft>
                <a:spcPts val="0"/>
              </a:spcAft>
              <a:buClr>
                <a:schemeClr val="lt1"/>
              </a:buClr>
              <a:buSzPts val="2200"/>
              <a:buNone/>
            </a:pPr>
            <a:r>
              <a:rPr lang="en-US" sz="1600" dirty="0">
                <a:solidFill>
                  <a:schemeClr val="bg1"/>
                </a:solidFill>
              </a:rPr>
              <a:t>Data Type [STD-001-CPP]</a:t>
            </a:r>
          </a:p>
          <a:p>
            <a:pPr marL="0" lvl="0" indent="0" algn="l" rtl="0">
              <a:lnSpc>
                <a:spcPct val="90000"/>
              </a:lnSpc>
              <a:spcBef>
                <a:spcPts val="0"/>
              </a:spcBef>
              <a:spcAft>
                <a:spcPts val="0"/>
              </a:spcAft>
              <a:buClr>
                <a:schemeClr val="lt1"/>
              </a:buClr>
              <a:buSzPts val="2200"/>
              <a:buNone/>
            </a:pPr>
            <a:endParaRPr lang="en-US" sz="1600" dirty="0">
              <a:solidFill>
                <a:schemeClr val="bg1"/>
              </a:solidFill>
            </a:endParaRPr>
          </a:p>
          <a:p>
            <a:pPr marL="0" lvl="0" indent="0" algn="l" rtl="0">
              <a:lnSpc>
                <a:spcPct val="90000"/>
              </a:lnSpc>
              <a:spcBef>
                <a:spcPts val="0"/>
              </a:spcBef>
              <a:spcAft>
                <a:spcPts val="0"/>
              </a:spcAft>
              <a:buClr>
                <a:schemeClr val="lt1"/>
              </a:buClr>
              <a:buSzPts val="2200"/>
              <a:buNone/>
            </a:pPr>
            <a:r>
              <a:rPr lang="en-US" sz="1600" dirty="0">
                <a:solidFill>
                  <a:schemeClr val="bg1"/>
                </a:solidFill>
              </a:rPr>
              <a:t>3. Architect and Design for Security Policies</a:t>
            </a:r>
          </a:p>
          <a:p>
            <a:pPr marL="0" lvl="0" indent="0" algn="l" rtl="0">
              <a:lnSpc>
                <a:spcPct val="90000"/>
              </a:lnSpc>
              <a:spcBef>
                <a:spcPts val="0"/>
              </a:spcBef>
              <a:spcAft>
                <a:spcPts val="0"/>
              </a:spcAft>
              <a:buClr>
                <a:schemeClr val="lt1"/>
              </a:buClr>
              <a:buSzPts val="2200"/>
              <a:buNone/>
            </a:pPr>
            <a:r>
              <a:rPr lang="en-US" sz="1600" dirty="0">
                <a:solidFill>
                  <a:schemeClr val="bg1"/>
                </a:solidFill>
              </a:rPr>
              <a:t>String Correctness [STD-003-CPP]</a:t>
            </a:r>
          </a:p>
          <a:p>
            <a:pPr marL="0" lvl="0" indent="0" algn="l" rtl="0">
              <a:lnSpc>
                <a:spcPct val="90000"/>
              </a:lnSpc>
              <a:spcBef>
                <a:spcPts val="0"/>
              </a:spcBef>
              <a:spcAft>
                <a:spcPts val="0"/>
              </a:spcAft>
              <a:buClr>
                <a:schemeClr val="lt1"/>
              </a:buClr>
              <a:buSzPts val="2200"/>
              <a:buNone/>
            </a:pPr>
            <a:endParaRPr lang="en-US" sz="1600" dirty="0">
              <a:solidFill>
                <a:schemeClr val="bg1"/>
              </a:solidFill>
            </a:endParaRPr>
          </a:p>
          <a:p>
            <a:pPr marL="0" lvl="0" indent="0" algn="l" rtl="0">
              <a:lnSpc>
                <a:spcPct val="90000"/>
              </a:lnSpc>
              <a:spcBef>
                <a:spcPts val="0"/>
              </a:spcBef>
              <a:spcAft>
                <a:spcPts val="0"/>
              </a:spcAft>
              <a:buClr>
                <a:schemeClr val="lt1"/>
              </a:buClr>
              <a:buSzPts val="2200"/>
              <a:buNone/>
            </a:pPr>
            <a:r>
              <a:rPr lang="en-US" sz="1600" dirty="0">
                <a:solidFill>
                  <a:schemeClr val="bg1"/>
                </a:solidFill>
              </a:rPr>
              <a:t>4. Keep It Simple</a:t>
            </a:r>
          </a:p>
          <a:p>
            <a:pPr marL="0" lvl="0" indent="0" algn="l" rtl="0">
              <a:lnSpc>
                <a:spcPct val="90000"/>
              </a:lnSpc>
              <a:spcBef>
                <a:spcPts val="0"/>
              </a:spcBef>
              <a:spcAft>
                <a:spcPts val="0"/>
              </a:spcAft>
              <a:buClr>
                <a:schemeClr val="lt1"/>
              </a:buClr>
              <a:buSzPts val="2200"/>
              <a:buNone/>
            </a:pPr>
            <a:r>
              <a:rPr lang="en-US" sz="1600" dirty="0">
                <a:solidFill>
                  <a:schemeClr val="bg1"/>
                </a:solidFill>
              </a:rPr>
              <a:t>SQL Injection [STD-004-CPP]</a:t>
            </a:r>
          </a:p>
          <a:p>
            <a:pPr marL="0" lvl="0" indent="0" algn="l" rtl="0">
              <a:lnSpc>
                <a:spcPct val="90000"/>
              </a:lnSpc>
              <a:spcBef>
                <a:spcPts val="0"/>
              </a:spcBef>
              <a:spcAft>
                <a:spcPts val="0"/>
              </a:spcAft>
              <a:buClr>
                <a:schemeClr val="lt1"/>
              </a:buClr>
              <a:buSzPts val="2200"/>
              <a:buNone/>
            </a:pPr>
            <a:endParaRPr lang="en-US" sz="1600" dirty="0">
              <a:solidFill>
                <a:schemeClr val="bg1"/>
              </a:solidFill>
            </a:endParaRPr>
          </a:p>
          <a:p>
            <a:pPr marL="0" lvl="0" indent="0" algn="l" rtl="0">
              <a:lnSpc>
                <a:spcPct val="90000"/>
              </a:lnSpc>
              <a:spcBef>
                <a:spcPts val="0"/>
              </a:spcBef>
              <a:spcAft>
                <a:spcPts val="0"/>
              </a:spcAft>
              <a:buClr>
                <a:schemeClr val="lt1"/>
              </a:buClr>
              <a:buSzPts val="2200"/>
              <a:buNone/>
            </a:pPr>
            <a:r>
              <a:rPr lang="en-US" sz="1600" dirty="0">
                <a:solidFill>
                  <a:schemeClr val="bg1"/>
                </a:solidFill>
              </a:rPr>
              <a:t>5. Default Deny</a:t>
            </a:r>
          </a:p>
          <a:p>
            <a:pPr marL="0" lvl="0" indent="0" algn="l" rtl="0">
              <a:lnSpc>
                <a:spcPct val="90000"/>
              </a:lnSpc>
              <a:spcBef>
                <a:spcPts val="0"/>
              </a:spcBef>
              <a:spcAft>
                <a:spcPts val="0"/>
              </a:spcAft>
              <a:buClr>
                <a:schemeClr val="lt1"/>
              </a:buClr>
              <a:buSzPts val="2200"/>
              <a:buNone/>
            </a:pPr>
            <a:r>
              <a:rPr lang="en-US" sz="1600" dirty="0">
                <a:solidFill>
                  <a:schemeClr val="bg1"/>
                </a:solidFill>
              </a:rPr>
              <a:t>Memory Protection [STD-005-CPP]</a:t>
            </a:r>
          </a:p>
          <a:p>
            <a:pPr algn="ctr"/>
            <a:endParaRPr lang="en-US" sz="1600" dirty="0"/>
          </a:p>
        </p:txBody>
      </p:sp>
      <p:sp>
        <p:nvSpPr>
          <p:cNvPr id="6" name="Text Placeholder 2">
            <a:extLst>
              <a:ext uri="{FF2B5EF4-FFF2-40B4-BE49-F238E27FC236}">
                <a16:creationId xmlns:a16="http://schemas.microsoft.com/office/drawing/2014/main" id="{AC1B478A-AB45-025D-DD7B-DCF7A288E598}"/>
              </a:ext>
            </a:extLst>
          </p:cNvPr>
          <p:cNvSpPr txBox="1">
            <a:spLocks/>
          </p:cNvSpPr>
          <p:nvPr/>
        </p:nvSpPr>
        <p:spPr>
          <a:xfrm>
            <a:off x="5611146" y="2428568"/>
            <a:ext cx="4974555" cy="432587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200"/>
              <a:buFont typeface="Arial"/>
              <a:buNone/>
            </a:pPr>
            <a:r>
              <a:rPr lang="en-US" sz="1600" dirty="0"/>
              <a:t>6. Adhere to the Principle of Least Privilege</a:t>
            </a:r>
          </a:p>
          <a:p>
            <a:pPr marL="0" indent="0">
              <a:spcBef>
                <a:spcPts val="0"/>
              </a:spcBef>
              <a:buSzPts val="2200"/>
              <a:buFont typeface="Arial"/>
              <a:buNone/>
            </a:pPr>
            <a:r>
              <a:rPr lang="en-US" sz="1600" dirty="0"/>
              <a:t>Assertions [STD-006-CPP]</a:t>
            </a:r>
          </a:p>
          <a:p>
            <a:pPr marL="0" indent="0">
              <a:spcBef>
                <a:spcPts val="0"/>
              </a:spcBef>
              <a:buSzPts val="2200"/>
              <a:buFont typeface="Arial"/>
              <a:buNone/>
            </a:pPr>
            <a:endParaRPr lang="en-US" sz="1600" dirty="0"/>
          </a:p>
          <a:p>
            <a:pPr marL="0" indent="0">
              <a:spcBef>
                <a:spcPts val="0"/>
              </a:spcBef>
              <a:buSzPts val="2200"/>
              <a:buFont typeface="Arial"/>
              <a:buNone/>
            </a:pPr>
            <a:r>
              <a:rPr lang="en-US" sz="1600" dirty="0"/>
              <a:t>7. Sanitize Data Sent to Other Systems</a:t>
            </a:r>
          </a:p>
          <a:p>
            <a:pPr marL="0" indent="0">
              <a:spcBef>
                <a:spcPts val="0"/>
              </a:spcBef>
              <a:buSzPts val="2200"/>
              <a:buFont typeface="Arial"/>
              <a:buNone/>
            </a:pPr>
            <a:r>
              <a:rPr lang="en-US" sz="1600" dirty="0"/>
              <a:t>Exceptions and Error Handling [STD-008-CPP]</a:t>
            </a:r>
          </a:p>
          <a:p>
            <a:pPr marL="0" indent="0">
              <a:spcBef>
                <a:spcPts val="0"/>
              </a:spcBef>
              <a:buSzPts val="2200"/>
              <a:buFont typeface="Arial"/>
              <a:buNone/>
            </a:pPr>
            <a:endParaRPr lang="en-US" sz="1600" dirty="0"/>
          </a:p>
          <a:p>
            <a:pPr marL="0" indent="0">
              <a:spcBef>
                <a:spcPts val="0"/>
              </a:spcBef>
              <a:buSzPts val="2200"/>
              <a:buFont typeface="Arial"/>
              <a:buNone/>
            </a:pPr>
            <a:r>
              <a:rPr lang="en-US" sz="1600" dirty="0"/>
              <a:t>8. Practice Defense in Depth</a:t>
            </a:r>
          </a:p>
          <a:p>
            <a:pPr marL="0" indent="0">
              <a:spcBef>
                <a:spcPts val="0"/>
              </a:spcBef>
              <a:buSzPts val="2200"/>
              <a:buFont typeface="Arial"/>
              <a:buNone/>
            </a:pPr>
            <a:r>
              <a:rPr lang="en-US" sz="1600" dirty="0"/>
              <a:t>Exceptions [STD-007-CPP]</a:t>
            </a:r>
          </a:p>
          <a:p>
            <a:pPr marL="0" indent="0">
              <a:spcBef>
                <a:spcPts val="0"/>
              </a:spcBef>
              <a:buSzPts val="2200"/>
              <a:buFont typeface="Arial"/>
              <a:buNone/>
            </a:pPr>
            <a:endParaRPr lang="en-US" sz="1600" dirty="0"/>
          </a:p>
          <a:p>
            <a:pPr marL="0" indent="0">
              <a:spcBef>
                <a:spcPts val="0"/>
              </a:spcBef>
              <a:buSzPts val="2200"/>
              <a:buFont typeface="Arial"/>
              <a:buNone/>
            </a:pPr>
            <a:r>
              <a:rPr lang="en-US" sz="1600" dirty="0"/>
              <a:t>9. Use Effective Quality Assurance Techniques</a:t>
            </a:r>
          </a:p>
          <a:p>
            <a:pPr marL="0" indent="0">
              <a:spcBef>
                <a:spcPts val="0"/>
              </a:spcBef>
              <a:buSzPts val="2200"/>
              <a:buFont typeface="Arial"/>
              <a:buNone/>
            </a:pPr>
            <a:r>
              <a:rPr lang="en-US" sz="1600" dirty="0"/>
              <a:t>Object Oriented Programming (OOP) [STD-009-CPP]</a:t>
            </a:r>
          </a:p>
          <a:p>
            <a:pPr marL="0" indent="0">
              <a:spcBef>
                <a:spcPts val="0"/>
              </a:spcBef>
              <a:buSzPts val="2200"/>
              <a:buFont typeface="Arial"/>
              <a:buNone/>
            </a:pPr>
            <a:endParaRPr lang="en-US" sz="1600" dirty="0"/>
          </a:p>
          <a:p>
            <a:pPr marL="0" indent="0">
              <a:spcBef>
                <a:spcPts val="0"/>
              </a:spcBef>
              <a:buSzPts val="2200"/>
              <a:buFont typeface="Arial"/>
              <a:buNone/>
            </a:pPr>
            <a:r>
              <a:rPr lang="en-US" sz="1600" dirty="0"/>
              <a:t>10. Adopt a Secure Coding Standard</a:t>
            </a:r>
          </a:p>
          <a:p>
            <a:pPr marL="0" indent="0">
              <a:spcBef>
                <a:spcPts val="0"/>
              </a:spcBef>
              <a:buSzPts val="2200"/>
              <a:buFont typeface="Arial"/>
              <a:buNone/>
            </a:pPr>
            <a:r>
              <a:rPr lang="en-US" sz="1600" dirty="0"/>
              <a:t>Concurrency (CON) [STD-010-CPP]</a:t>
            </a:r>
          </a:p>
        </p:txBody>
      </p:sp>
      <p:pic>
        <p:nvPicPr>
          <p:cNvPr id="12" name="Video 11">
            <a:hlinkClick r:id="" action="ppaction://media"/>
            <a:extLst>
              <a:ext uri="{FF2B5EF4-FFF2-40B4-BE49-F238E27FC236}">
                <a16:creationId xmlns:a16="http://schemas.microsoft.com/office/drawing/2014/main" id="{44C0171B-0F25-E55E-E25A-B06040709CD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967596" y="3521758"/>
            <a:ext cx="1077207" cy="1077207"/>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651"/>
    </mc:Choice>
    <mc:Fallback xmlns="">
      <p:transition spd="slow" advTm="24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4210665" cy="389906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1. Memory Protection</a:t>
            </a:r>
          </a:p>
          <a:p>
            <a:pPr marL="0" lvl="0" indent="0" algn="l" rtl="0">
              <a:lnSpc>
                <a:spcPct val="90000"/>
              </a:lnSpc>
              <a:spcBef>
                <a:spcPts val="0"/>
              </a:spcBef>
              <a:spcAft>
                <a:spcPts val="0"/>
              </a:spcAft>
              <a:buClr>
                <a:schemeClr val="lt1"/>
              </a:buClr>
              <a:buSzPts val="2000"/>
              <a:buNone/>
            </a:pPr>
            <a:r>
              <a:rPr lang="en-US" sz="2000" dirty="0"/>
              <a:t>2. SQL Injection</a:t>
            </a:r>
          </a:p>
          <a:p>
            <a:pPr marL="0" lvl="0" indent="0" algn="l" rtl="0">
              <a:lnSpc>
                <a:spcPct val="90000"/>
              </a:lnSpc>
              <a:spcBef>
                <a:spcPts val="0"/>
              </a:spcBef>
              <a:spcAft>
                <a:spcPts val="0"/>
              </a:spcAft>
              <a:buClr>
                <a:schemeClr val="lt1"/>
              </a:buClr>
              <a:buSzPts val="2000"/>
              <a:buNone/>
            </a:pPr>
            <a:r>
              <a:rPr lang="en-US" sz="2000" dirty="0"/>
              <a:t>3. Data Value</a:t>
            </a:r>
          </a:p>
          <a:p>
            <a:pPr marL="0" lvl="0" indent="0" algn="l" rtl="0">
              <a:lnSpc>
                <a:spcPct val="90000"/>
              </a:lnSpc>
              <a:spcBef>
                <a:spcPts val="0"/>
              </a:spcBef>
              <a:spcAft>
                <a:spcPts val="0"/>
              </a:spcAft>
              <a:buClr>
                <a:schemeClr val="lt1"/>
              </a:buClr>
              <a:buSzPts val="2000"/>
              <a:buNone/>
            </a:pPr>
            <a:r>
              <a:rPr lang="en-US" sz="2000" dirty="0"/>
              <a:t>4. Assertions</a:t>
            </a:r>
          </a:p>
          <a:p>
            <a:pPr marL="0" lvl="0" indent="0" algn="l" rtl="0">
              <a:lnSpc>
                <a:spcPct val="90000"/>
              </a:lnSpc>
              <a:spcBef>
                <a:spcPts val="0"/>
              </a:spcBef>
              <a:spcAft>
                <a:spcPts val="0"/>
              </a:spcAft>
              <a:buClr>
                <a:schemeClr val="lt1"/>
              </a:buClr>
              <a:buSzPts val="2000"/>
              <a:buNone/>
            </a:pPr>
            <a:r>
              <a:rPr lang="en-US" sz="2000" dirty="0"/>
              <a:t>5. Object Oriented Programming (OOP)</a:t>
            </a:r>
          </a:p>
          <a:p>
            <a:pPr marL="0" lvl="0" indent="0" algn="l" rtl="0">
              <a:lnSpc>
                <a:spcPct val="90000"/>
              </a:lnSpc>
              <a:spcBef>
                <a:spcPts val="0"/>
              </a:spcBef>
              <a:spcAft>
                <a:spcPts val="0"/>
              </a:spcAft>
              <a:buClr>
                <a:schemeClr val="lt1"/>
              </a:buClr>
              <a:buSzPts val="2000"/>
              <a:buNone/>
            </a:pPr>
            <a:r>
              <a:rPr lang="en-US" sz="2000" dirty="0"/>
              <a:t>6. Exceptions</a:t>
            </a:r>
          </a:p>
          <a:p>
            <a:pPr marL="0" lvl="0" indent="0" algn="l" rtl="0">
              <a:lnSpc>
                <a:spcPct val="90000"/>
              </a:lnSpc>
              <a:spcBef>
                <a:spcPts val="0"/>
              </a:spcBef>
              <a:spcAft>
                <a:spcPts val="0"/>
              </a:spcAft>
              <a:buClr>
                <a:schemeClr val="lt1"/>
              </a:buClr>
              <a:buSzPts val="2000"/>
              <a:buNone/>
            </a:pPr>
            <a:r>
              <a:rPr lang="en-US" sz="2000" dirty="0"/>
              <a:t>7. Exceptions and Error Handling (ERR)</a:t>
            </a:r>
          </a:p>
          <a:p>
            <a:pPr marL="0" lvl="0" indent="0" algn="l" rtl="0">
              <a:lnSpc>
                <a:spcPct val="90000"/>
              </a:lnSpc>
              <a:spcBef>
                <a:spcPts val="0"/>
              </a:spcBef>
              <a:spcAft>
                <a:spcPts val="0"/>
              </a:spcAft>
              <a:buClr>
                <a:schemeClr val="lt1"/>
              </a:buClr>
              <a:buSzPts val="2000"/>
              <a:buNone/>
            </a:pPr>
            <a:r>
              <a:rPr lang="en-US" sz="2000" dirty="0"/>
              <a:t>8. Concurrency</a:t>
            </a:r>
          </a:p>
          <a:p>
            <a:pPr marL="0" lvl="0" indent="0" algn="l" rtl="0">
              <a:lnSpc>
                <a:spcPct val="90000"/>
              </a:lnSpc>
              <a:spcBef>
                <a:spcPts val="0"/>
              </a:spcBef>
              <a:spcAft>
                <a:spcPts val="0"/>
              </a:spcAft>
              <a:buClr>
                <a:schemeClr val="lt1"/>
              </a:buClr>
              <a:buSzPts val="2000"/>
              <a:buNone/>
            </a:pPr>
            <a:r>
              <a:rPr lang="en-US" sz="2000" dirty="0"/>
              <a:t>9. Data Type</a:t>
            </a:r>
          </a:p>
          <a:p>
            <a:pPr marL="0" lvl="0" indent="0" algn="l" rtl="0">
              <a:lnSpc>
                <a:spcPct val="90000"/>
              </a:lnSpc>
              <a:spcBef>
                <a:spcPts val="0"/>
              </a:spcBef>
              <a:spcAft>
                <a:spcPts val="0"/>
              </a:spcAft>
              <a:buClr>
                <a:schemeClr val="lt1"/>
              </a:buClr>
              <a:buSzPts val="2000"/>
              <a:buNone/>
            </a:pPr>
            <a:r>
              <a:rPr lang="en-US" sz="2000" dirty="0"/>
              <a:t>10. String Correctness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59AA68AF-956A-6D55-5E88-1909D21E74A0}"/>
              </a:ext>
            </a:extLst>
          </p:cNvPr>
          <p:cNvSpPr txBox="1"/>
          <p:nvPr/>
        </p:nvSpPr>
        <p:spPr>
          <a:xfrm>
            <a:off x="5306129" y="2194560"/>
            <a:ext cx="4489374" cy="3416320"/>
          </a:xfrm>
          <a:prstGeom prst="rect">
            <a:avLst/>
          </a:prstGeom>
          <a:noFill/>
        </p:spPr>
        <p:txBody>
          <a:bodyPr wrap="square">
            <a:spAutoFit/>
          </a:bodyPr>
          <a:lstStyle/>
          <a:p>
            <a:pPr marL="0" lvl="0" indent="0" algn="l" rtl="0">
              <a:lnSpc>
                <a:spcPct val="90000"/>
              </a:lnSpc>
              <a:spcBef>
                <a:spcPts val="0"/>
              </a:spcBef>
              <a:spcAft>
                <a:spcPts val="0"/>
              </a:spcAft>
              <a:buClr>
                <a:schemeClr val="lt1"/>
              </a:buClr>
              <a:buSzPts val="2000"/>
              <a:buNone/>
            </a:pPr>
            <a:r>
              <a:rPr lang="en-US" sz="2000" b="1" dirty="0">
                <a:solidFill>
                  <a:schemeClr val="bg1"/>
                </a:solidFill>
                <a:latin typeface="Century Gothic" panose="020B0502020202020204" pitchFamily="34" charset="0"/>
              </a:rPr>
              <a:t>Prioritization System:</a:t>
            </a:r>
          </a:p>
          <a:p>
            <a:pPr marL="342900" lvl="0" indent="-342900" algn="l" rtl="0">
              <a:lnSpc>
                <a:spcPct val="90000"/>
              </a:lnSpc>
              <a:spcBef>
                <a:spcPts val="0"/>
              </a:spcBef>
              <a:spcAft>
                <a:spcPts val="0"/>
              </a:spcAft>
              <a:buClr>
                <a:schemeClr val="lt1"/>
              </a:buClr>
              <a:buSzPts val="2000"/>
              <a:buFont typeface="Arial" panose="020B0604020202020204" pitchFamily="34" charset="0"/>
              <a:buChar char="•"/>
            </a:pPr>
            <a:endParaRPr lang="en-US" sz="2000" dirty="0">
              <a:solidFill>
                <a:schemeClr val="bg1"/>
              </a:solidFill>
              <a:latin typeface="Century Gothic" panose="020B0502020202020204" pitchFamily="34" charset="0"/>
            </a:endParaRPr>
          </a:p>
          <a:p>
            <a:pPr marL="342900" lvl="0" indent="-342900" algn="l" rtl="0">
              <a:lnSpc>
                <a:spcPct val="90000"/>
              </a:lnSpc>
              <a:spcBef>
                <a:spcPts val="0"/>
              </a:spcBef>
              <a:spcAft>
                <a:spcPts val="0"/>
              </a:spcAft>
              <a:buClr>
                <a:schemeClr val="lt1"/>
              </a:buClr>
              <a:buSzPts val="2000"/>
              <a:buFont typeface="Arial" panose="020B0604020202020204" pitchFamily="34" charset="0"/>
              <a:buChar char="•"/>
            </a:pPr>
            <a:r>
              <a:rPr lang="en-US" sz="2000" dirty="0">
                <a:solidFill>
                  <a:schemeClr val="bg1"/>
                </a:solidFill>
                <a:latin typeface="Century Gothic" panose="020B0502020202020204" pitchFamily="34" charset="0"/>
              </a:rPr>
              <a:t>Criticality: Address severe security risks first.</a:t>
            </a:r>
          </a:p>
          <a:p>
            <a:pPr marL="342900" lvl="0" indent="-342900" algn="l" rtl="0">
              <a:lnSpc>
                <a:spcPct val="90000"/>
              </a:lnSpc>
              <a:spcBef>
                <a:spcPts val="0"/>
              </a:spcBef>
              <a:spcAft>
                <a:spcPts val="0"/>
              </a:spcAft>
              <a:buClr>
                <a:schemeClr val="lt1"/>
              </a:buClr>
              <a:buSzPts val="2000"/>
              <a:buFont typeface="Arial" panose="020B0604020202020204" pitchFamily="34" charset="0"/>
              <a:buChar char="•"/>
            </a:pPr>
            <a:r>
              <a:rPr lang="en-US" sz="2000" dirty="0">
                <a:solidFill>
                  <a:schemeClr val="bg1"/>
                </a:solidFill>
                <a:latin typeface="Century Gothic" panose="020B0502020202020204" pitchFamily="34" charset="0"/>
              </a:rPr>
              <a:t>Prevalence: Tackle common vulnerabilities early.</a:t>
            </a:r>
          </a:p>
          <a:p>
            <a:pPr marL="342900" lvl="0" indent="-342900" algn="l" rtl="0">
              <a:lnSpc>
                <a:spcPct val="90000"/>
              </a:lnSpc>
              <a:spcBef>
                <a:spcPts val="0"/>
              </a:spcBef>
              <a:spcAft>
                <a:spcPts val="0"/>
              </a:spcAft>
              <a:buClr>
                <a:schemeClr val="lt1"/>
              </a:buClr>
              <a:buSzPts val="2000"/>
              <a:buFont typeface="Arial" panose="020B0604020202020204" pitchFamily="34" charset="0"/>
              <a:buChar char="•"/>
            </a:pPr>
            <a:r>
              <a:rPr lang="en-US" sz="2000" dirty="0">
                <a:solidFill>
                  <a:schemeClr val="bg1"/>
                </a:solidFill>
                <a:latin typeface="Century Gothic" panose="020B0502020202020204" pitchFamily="34" charset="0"/>
              </a:rPr>
              <a:t>Stability Impact: Ensure memory and error handling.</a:t>
            </a:r>
          </a:p>
          <a:p>
            <a:pPr marL="342900" lvl="0" indent="-342900" algn="l" rtl="0">
              <a:lnSpc>
                <a:spcPct val="90000"/>
              </a:lnSpc>
              <a:spcBef>
                <a:spcPts val="0"/>
              </a:spcBef>
              <a:spcAft>
                <a:spcPts val="0"/>
              </a:spcAft>
              <a:buClr>
                <a:schemeClr val="lt1"/>
              </a:buClr>
              <a:buSzPts val="2000"/>
              <a:buFont typeface="Arial" panose="020B0604020202020204" pitchFamily="34" charset="0"/>
              <a:buChar char="•"/>
            </a:pPr>
            <a:r>
              <a:rPr lang="en-US" sz="2000" dirty="0">
                <a:solidFill>
                  <a:schemeClr val="bg1"/>
                </a:solidFill>
                <a:latin typeface="Century Gothic" panose="020B0502020202020204" pitchFamily="34" charset="0"/>
              </a:rPr>
              <a:t>Best Practices: Follow industry standards.</a:t>
            </a:r>
          </a:p>
          <a:p>
            <a:pPr marL="342900" lvl="0" indent="-342900" algn="l" rtl="0">
              <a:lnSpc>
                <a:spcPct val="90000"/>
              </a:lnSpc>
              <a:spcBef>
                <a:spcPts val="0"/>
              </a:spcBef>
              <a:spcAft>
                <a:spcPts val="0"/>
              </a:spcAft>
              <a:buClr>
                <a:schemeClr val="lt1"/>
              </a:buClr>
              <a:buSzPts val="2000"/>
              <a:buFont typeface="Arial" panose="020B0604020202020204" pitchFamily="34" charset="0"/>
              <a:buChar char="•"/>
            </a:pPr>
            <a:r>
              <a:rPr lang="en-US" sz="2000" dirty="0">
                <a:solidFill>
                  <a:schemeClr val="bg1"/>
                </a:solidFill>
                <a:latin typeface="Century Gothic" panose="020B0502020202020204" pitchFamily="34" charset="0"/>
              </a:rPr>
              <a:t>Architecture Relevance: Tailor to system specifics.</a:t>
            </a:r>
          </a:p>
        </p:txBody>
      </p:sp>
      <p:pic>
        <p:nvPicPr>
          <p:cNvPr id="3" name="Video 2">
            <a:hlinkClick r:id="" action="ppaction://media"/>
            <a:extLst>
              <a:ext uri="{FF2B5EF4-FFF2-40B4-BE49-F238E27FC236}">
                <a16:creationId xmlns:a16="http://schemas.microsoft.com/office/drawing/2014/main" id="{4DE8AC1A-4005-CECA-D5B7-35788EFFF18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pic>
        <p:nvPicPr>
          <p:cNvPr id="14" name="Google Shape;176;p6" descr="Green Pace logo">
            <a:extLst>
              <a:ext uri="{FF2B5EF4-FFF2-40B4-BE49-F238E27FC236}">
                <a16:creationId xmlns:a16="http://schemas.microsoft.com/office/drawing/2014/main" id="{6FFC4B5F-ADCC-89D3-7059-124A4872DA1C}"/>
              </a:ext>
            </a:extLst>
          </p:cNvPr>
          <p:cNvPicPr preferRelativeResize="0"/>
          <p:nvPr/>
        </p:nvPicPr>
        <p:blipFill>
          <a:blip r:embed="rId6">
            <a:alphaModFix/>
          </a:blip>
          <a:stretch>
            <a:fillRect/>
          </a:stretch>
        </p:blipFill>
        <p:spPr>
          <a:xfrm>
            <a:off x="11062899" y="5423144"/>
            <a:ext cx="886601" cy="1149225"/>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840"/>
    </mc:Choice>
    <mc:Fallback xmlns="">
      <p:transition spd="slow" advTm="17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spcBef>
                <a:spcPts val="0"/>
              </a:spcBef>
              <a:buSzPts val="2000"/>
            </a:pPr>
            <a:r>
              <a:rPr lang="en-US" sz="1800" dirty="0"/>
              <a:t>Encryption at rest - This means keeping data safe when it’s stored, like on a computer or a server. We do this by turning the data into a secret code that only authorized people can understand. We use this policy to make sure that if someone tries to steal our data, they can’t read it because it’s all scrambled up.</a:t>
            </a:r>
          </a:p>
          <a:p>
            <a:pPr marL="285750" indent="-285750">
              <a:spcBef>
                <a:spcPts val="0"/>
              </a:spcBef>
              <a:buSzPts val="2000"/>
            </a:pPr>
            <a:endParaRPr lang="en-US" sz="1800" dirty="0"/>
          </a:p>
          <a:p>
            <a:pPr marL="285750" indent="-285750">
              <a:spcBef>
                <a:spcPts val="0"/>
              </a:spcBef>
              <a:buSzPts val="2000"/>
            </a:pPr>
            <a:r>
              <a:rPr lang="en-US" sz="1800" dirty="0"/>
              <a:t>Encryption in flight - This is about protecting data while it’s moving from one place to another, like when we send emails or browse the internet. We use special codes to keep the information safe while it’s traveling through networks. This policy helps to keep our information private and secure, so nobody can spy on it while it’s on its way.</a:t>
            </a:r>
          </a:p>
          <a:p>
            <a:pPr marL="285750" indent="-285750">
              <a:spcBef>
                <a:spcPts val="0"/>
              </a:spcBef>
              <a:buSzPts val="2000"/>
            </a:pPr>
            <a:endParaRPr lang="en-US" sz="1800" dirty="0"/>
          </a:p>
          <a:p>
            <a:pPr marL="285750" indent="-285750">
              <a:spcBef>
                <a:spcPts val="0"/>
              </a:spcBef>
              <a:buSzPts val="2000"/>
            </a:pPr>
            <a:r>
              <a:rPr lang="en-US" sz="1800" dirty="0"/>
              <a:t>Encryption in use - This is about protecting data while it’s being used by programs or stored in computer memory. We use encryption to hide the information so that even if someone tries to peek at it, they can’t understand what it means. This policy is important to keep sensitive information safe while it’s being processed by computers or applications.</a:t>
            </a:r>
            <a:endParaRPr sz="18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Video 2">
            <a:hlinkClick r:id="" action="ppaction://media"/>
            <a:extLst>
              <a:ext uri="{FF2B5EF4-FFF2-40B4-BE49-F238E27FC236}">
                <a16:creationId xmlns:a16="http://schemas.microsoft.com/office/drawing/2014/main" id="{45EF90A7-4A66-37FE-85F8-8D742B60810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9674942" y="5660065"/>
            <a:ext cx="1117239" cy="1117239"/>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046"/>
    </mc:Choice>
    <mc:Fallback xmlns="">
      <p:transition spd="slow" advTm="21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498987" y="1811101"/>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400"/>
              <a:buChar char="•"/>
            </a:pPr>
            <a:r>
              <a:rPr lang="en-US" sz="1700" dirty="0"/>
              <a:t>Authentication - Authentication verifies the identity of users before allowing them access to systems or data. This ensures that only legitimate users can log in, preventing unauthorized access to sensitive information. The policy applies by requiring secure login methods, such as passwords or biometrics, and monitoring user logins to detect any suspicious activities or unauthorized attempts to access the system.</a:t>
            </a:r>
          </a:p>
          <a:p>
            <a:pPr marL="228600" lvl="0" indent="-228600" algn="l" rtl="0">
              <a:lnSpc>
                <a:spcPct val="90000"/>
              </a:lnSpc>
              <a:spcBef>
                <a:spcPts val="0"/>
              </a:spcBef>
              <a:spcAft>
                <a:spcPts val="0"/>
              </a:spcAft>
              <a:buClr>
                <a:schemeClr val="lt1"/>
              </a:buClr>
              <a:buSzPts val="2400"/>
              <a:buChar char="•"/>
            </a:pPr>
            <a:endParaRPr lang="en-US" sz="1700" dirty="0"/>
          </a:p>
          <a:p>
            <a:pPr marL="228600" lvl="0" indent="-228600" algn="l" rtl="0">
              <a:lnSpc>
                <a:spcPct val="90000"/>
              </a:lnSpc>
              <a:spcBef>
                <a:spcPts val="0"/>
              </a:spcBef>
              <a:spcAft>
                <a:spcPts val="0"/>
              </a:spcAft>
              <a:buClr>
                <a:schemeClr val="lt1"/>
              </a:buClr>
              <a:buSzPts val="2400"/>
              <a:buChar char="•"/>
            </a:pPr>
            <a:r>
              <a:rPr lang="en-US" sz="1700" dirty="0"/>
              <a:t>Authorization - Authorization determines what actions authenticated users can perform within the system based on their roles or privileges. This includes controlling access to various resources, such as files, databases, or applications. The policy applies by assigning appropriate access levels to users, ensuring they only have access to the information and functionalities necessary for their roles. Additionally, it monitors user activities to detect any unauthorized attempts to access or modify data.</a:t>
            </a:r>
          </a:p>
          <a:p>
            <a:pPr marL="228600" lvl="0" indent="-228600" algn="l" rtl="0">
              <a:lnSpc>
                <a:spcPct val="90000"/>
              </a:lnSpc>
              <a:spcBef>
                <a:spcPts val="0"/>
              </a:spcBef>
              <a:spcAft>
                <a:spcPts val="0"/>
              </a:spcAft>
              <a:buClr>
                <a:schemeClr val="lt1"/>
              </a:buClr>
              <a:buSzPts val="2400"/>
              <a:buChar char="•"/>
            </a:pPr>
            <a:endParaRPr lang="en-US" sz="1700" dirty="0"/>
          </a:p>
          <a:p>
            <a:pPr marL="228600" lvl="0" indent="-228600" algn="l" rtl="0">
              <a:lnSpc>
                <a:spcPct val="90000"/>
              </a:lnSpc>
              <a:spcBef>
                <a:spcPts val="0"/>
              </a:spcBef>
              <a:spcAft>
                <a:spcPts val="0"/>
              </a:spcAft>
              <a:buClr>
                <a:schemeClr val="lt1"/>
              </a:buClr>
              <a:buSzPts val="2400"/>
              <a:buChar char="•"/>
            </a:pPr>
            <a:r>
              <a:rPr lang="en-US" sz="1700" dirty="0"/>
              <a:t>Accounting - Accounting involves tracking and recording user activities, including logins, changes to the database, addition of new users, user level of access, and files accessed by users. This helps maintain a comprehensive audit trail of system activities, facilitating accountability and compliance with regulatory requirements. The policy applies by implementing logging mechanisms to capture relevant user actions and regularly reviewing these logs to identify any anomalies or security breaches.</a:t>
            </a:r>
          </a:p>
          <a:p>
            <a:pPr marL="228600" lvl="0" indent="-228600" algn="l" rtl="0">
              <a:lnSpc>
                <a:spcPct val="90000"/>
              </a:lnSpc>
              <a:spcBef>
                <a:spcPts val="0"/>
              </a:spcBef>
              <a:spcAft>
                <a:spcPts val="0"/>
              </a:spcAft>
              <a:buClr>
                <a:schemeClr val="lt1"/>
              </a:buClr>
              <a:buSzPts val="2400"/>
              <a:buChar char="•"/>
            </a:pPr>
            <a:endParaRPr lang="en-US" sz="1700" dirty="0"/>
          </a:p>
          <a:p>
            <a:pPr marL="228600" lvl="0" indent="-228600" algn="l" rtl="0">
              <a:lnSpc>
                <a:spcPct val="90000"/>
              </a:lnSpc>
              <a:spcBef>
                <a:spcPts val="0"/>
              </a:spcBef>
              <a:spcAft>
                <a:spcPts val="0"/>
              </a:spcAft>
              <a:buClr>
                <a:schemeClr val="lt1"/>
              </a:buClr>
              <a:buSzPts val="2400"/>
              <a:buChar char="•"/>
            </a:pPr>
            <a:endParaRPr sz="17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Video 6">
            <a:hlinkClick r:id="" action="ppaction://media"/>
            <a:extLst>
              <a:ext uri="{FF2B5EF4-FFF2-40B4-BE49-F238E27FC236}">
                <a16:creationId xmlns:a16="http://schemas.microsoft.com/office/drawing/2014/main" id="{499E3CEB-7D60-C0F9-D9F9-0C76B78F87F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1151306" y="3836953"/>
            <a:ext cx="963647" cy="963647"/>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993"/>
    </mc:Choice>
    <mc:Fallback xmlns="">
      <p:transition spd="slow" advTm="17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18897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1: Does the system create an empty collection when initialized?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Procedure:</a:t>
            </a:r>
          </a:p>
          <a:p>
            <a:pPr marL="342900"/>
            <a:r>
              <a:rPr lang="en-US" dirty="0"/>
              <a:t>Verify that the collection is empty upon creation.</a:t>
            </a:r>
          </a:p>
          <a:p>
            <a:pPr marL="342900"/>
            <a:r>
              <a:rPr lang="en-US" dirty="0"/>
              <a:t>Check that the size of the collection is zero.</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Result: Passed. Collection created as expected.</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7" name="Video 36">
            <a:hlinkClick r:id="" action="ppaction://media"/>
            <a:extLst>
              <a:ext uri="{FF2B5EF4-FFF2-40B4-BE49-F238E27FC236}">
                <a16:creationId xmlns:a16="http://schemas.microsoft.com/office/drawing/2014/main" id="{7DDDCC14-7BD1-A68F-03AE-C26CCA34F02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94114" y="3053497"/>
            <a:ext cx="1515446" cy="1515446"/>
          </a:xfrm>
          <a:prstGeom prst="ellipse">
            <a:avLst/>
          </a:prstGeom>
        </p:spPr>
      </p:pic>
    </p:spTree>
    <p:custDataLst>
      <p:tags r:id="rId1"/>
    </p:custDataLst>
    <p:extLst>
      <p:ext uri="{BB962C8B-B14F-4D97-AF65-F5344CB8AC3E}">
        <p14:creationId xmlns:p14="http://schemas.microsoft.com/office/powerpoint/2010/main" val="447115454"/>
      </p:ext>
    </p:extLst>
  </p:cSld>
  <p:clrMapOvr>
    <a:masterClrMapping/>
  </p:clrMapOvr>
  <mc:AlternateContent xmlns:mc="http://schemas.openxmlformats.org/markup-compatibility/2006" xmlns:p14="http://schemas.microsoft.com/office/powerpoint/2010/main">
    <mc:Choice Requires="p14">
      <p:transition spd="slow" p14:dur="2000" advTm="21621"/>
    </mc:Choice>
    <mc:Fallback xmlns="">
      <p:transition spd="slow" advTm="2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18897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2: Is the maximum size of the collection greater than or equal to its current size?</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Procedure:</a:t>
            </a:r>
          </a:p>
          <a:p>
            <a:pPr marL="342900"/>
            <a:r>
              <a:rPr lang="en-US" dirty="0"/>
              <a:t>Test for 0, 1, 5, and 10 entries in the collection.</a:t>
            </a:r>
          </a:p>
          <a:p>
            <a:pPr marL="342900"/>
            <a:r>
              <a:rPr lang="en-US" dirty="0"/>
              <a:t>Compare the maximum size with the current size.</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Result: Passed. Maximum size is greater than or equal to current size.</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Video 8">
            <a:hlinkClick r:id="" action="ppaction://media"/>
            <a:extLst>
              <a:ext uri="{FF2B5EF4-FFF2-40B4-BE49-F238E27FC236}">
                <a16:creationId xmlns:a16="http://schemas.microsoft.com/office/drawing/2014/main" id="{BC02D257-9E92-D2DD-68B8-49594EE6E2D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9951465" y="3102449"/>
            <a:ext cx="1293000" cy="1293000"/>
          </a:xfrm>
          <a:prstGeom prst="ellipse">
            <a:avLst/>
          </a:prstGeom>
        </p:spPr>
      </p:pic>
    </p:spTree>
    <p:custDataLst>
      <p:tags r:id="rId1"/>
    </p:custDataLst>
    <p:extLst>
      <p:ext uri="{BB962C8B-B14F-4D97-AF65-F5344CB8AC3E}">
        <p14:creationId xmlns:p14="http://schemas.microsoft.com/office/powerpoint/2010/main" val="3568640971"/>
      </p:ext>
    </p:extLst>
  </p:cSld>
  <p:clrMapOvr>
    <a:masterClrMapping/>
  </p:clrMapOvr>
  <mc:AlternateContent xmlns:mc="http://schemas.openxmlformats.org/markup-compatibility/2006" xmlns:p14="http://schemas.microsoft.com/office/powerpoint/2010/main">
    <mc:Choice Requires="p14">
      <p:transition spd="slow" p14:dur="2000" advTm="3900"/>
    </mc:Choice>
    <mc:Fallback xmlns="">
      <p:transition spd="slow" advTm="3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527</TotalTime>
  <Words>1624</Words>
  <Application>Microsoft Office PowerPoint</Application>
  <PresentationFormat>Widescreen</PresentationFormat>
  <Paragraphs>179</Paragraphs>
  <Slides>18</Slides>
  <Notes>18</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Luu, Hong</cp:lastModifiedBy>
  <cp:revision>72</cp:revision>
  <dcterms:created xsi:type="dcterms:W3CDTF">2020-08-19T17:59:24Z</dcterms:created>
  <dcterms:modified xsi:type="dcterms:W3CDTF">2024-04-21T17:38:14Z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